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22"/>
  </p:notesMasterIdLst>
  <p:sldIdLst>
    <p:sldId id="256" r:id="rId3"/>
    <p:sldId id="292" r:id="rId4"/>
    <p:sldId id="294" r:id="rId5"/>
    <p:sldId id="260" r:id="rId6"/>
    <p:sldId id="258" r:id="rId7"/>
    <p:sldId id="296" r:id="rId8"/>
    <p:sldId id="297" r:id="rId9"/>
    <p:sldId id="278" r:id="rId10"/>
    <p:sldId id="281" r:id="rId11"/>
    <p:sldId id="302" r:id="rId12"/>
    <p:sldId id="298" r:id="rId13"/>
    <p:sldId id="306" r:id="rId14"/>
    <p:sldId id="299" r:id="rId15"/>
    <p:sldId id="262" r:id="rId16"/>
    <p:sldId id="274" r:id="rId17"/>
    <p:sldId id="293" r:id="rId18"/>
    <p:sldId id="308" r:id="rId19"/>
    <p:sldId id="307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A6CF5B-D39B-455D-A5A3-5C8C8B11AAB2}">
          <p14:sldIdLst>
            <p14:sldId id="256"/>
            <p14:sldId id="292"/>
            <p14:sldId id="294"/>
            <p14:sldId id="260"/>
            <p14:sldId id="258"/>
            <p14:sldId id="296"/>
            <p14:sldId id="297"/>
            <p14:sldId id="278"/>
            <p14:sldId id="281"/>
            <p14:sldId id="302"/>
            <p14:sldId id="298"/>
            <p14:sldId id="306"/>
            <p14:sldId id="299"/>
            <p14:sldId id="262"/>
            <p14:sldId id="274"/>
            <p14:sldId id="293"/>
            <p14:sldId id="308"/>
            <p14:sldId id="30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8CD"/>
    <a:srgbClr val="000000"/>
    <a:srgbClr val="98A6AF"/>
    <a:srgbClr val="498EA7"/>
    <a:srgbClr val="B6E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60" autoAdjust="0"/>
    <p:restoredTop sz="94660"/>
  </p:normalViewPr>
  <p:slideViewPr>
    <p:cSldViewPr>
      <p:cViewPr varScale="1">
        <p:scale>
          <a:sx n="116" d="100"/>
          <a:sy n="116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3A6BAD-AC13-43D9-B395-6A618DBBA653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533994-9EDF-47E3-A90B-BFA45387D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804C37-57AD-43FF-95A1-815BBE3477C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C0D9-61DD-4226-A31E-8AA565F432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3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1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40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59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9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D4E3B-7FA1-46A4-826B-F56C7EFDCCC6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1361E-4AB3-4612-AC8B-7C7560B0C6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0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85B8A-530C-42B6-9EE1-D235D4D44B2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4D761-5D3C-420B-968B-CF0DCC0F1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7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26099-A125-4378-852A-A7FEE7745164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6035B-8CDF-49F5-9DD8-4484A8C85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4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E850E-9E3E-496C-AE4F-667371D887D6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7FAD-D122-4A6D-948B-B049E76ADE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1C0BD0-8043-4E49-B0EB-21A1BD6DA1BD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14AB3-9C29-4C4B-950F-7BD2FC2FC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9C5C3-EDAA-46F0-A81E-183227EB8CD0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F3773-97C0-4AE5-B998-12A88FF3E7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6949E-837D-4BAB-A06B-3801C583A26B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AB14-E78C-43D3-9B4D-FEE466C6A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7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7262E-24E4-4ED3-82FB-56E1E6F08AA5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1CB55-C039-4D15-8EC8-DC2B9F0029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9046C-8EC5-4BE4-87F6-9EC82B6069EC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6F8CD-3999-4761-946F-37CC6A3B8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8C096F-22F4-4842-A1B3-102E4D6AE837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7A6ED-5775-4581-9330-D9F00895B3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2A3AE0-B652-4BCC-A98A-AA00A71509FE}" type="datetimeFigureOut">
              <a:rPr lang="en-US" smtClean="0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FFF0B0B-8B0B-4331-9FF2-F7C42BFF0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146175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  <a:cs typeface="Tahoma" pitchFamily="112" charset="0"/>
              </a:rPr>
              <a:t>Delivering Hands-On Integrated STEM Education in the Elementary Classroom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7162800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Michael Daugherty,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 Pre-service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Teacher Education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Candidates, University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Arkansas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Haettenschweiler" pitchFamily="34" charset="0"/>
              </a:rPr>
              <a:t>Standards-based Curriculum Development</a:t>
            </a:r>
            <a:endParaRPr lang="en-US" sz="4000" dirty="0"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Start w/big idea or Engaging topic to be taught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Review standards/look for connections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Determine how you will measure achievement</a:t>
            </a:r>
          </a:p>
          <a:p>
            <a:pPr lvl="1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 must students know &amp; be able to do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 resources (i.e., informational texts)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 PBL approaches for delivery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 material resources and tools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the lesson/activity/challenge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Assess the students (i.e., performance-based)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Determine additional instruction (rinse/repeat)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6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200464" y="76200"/>
            <a:ext cx="8716610" cy="11776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cap="sm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DESIGN CHALLENGE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9296" y="1524000"/>
            <a:ext cx="8736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Kinds of problems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Exploring a question, Investigating a historical event, Problem solving situation, Examining controversial issue, Designing an artifact, Create a piece of writing, art, or  multimedia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464" y="3657600"/>
            <a:ext cx="871661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to </a:t>
            </a:r>
            <a:r>
              <a:rPr lang="en-US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Standards/frameworks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Your community (recycling, community history, pets), Items relevant to students (cars, toys, etc.), What people do outside school (farmers, construction workers, engineers, dentists),  Colleagues, and On-line resources</a:t>
            </a:r>
          </a:p>
        </p:txBody>
      </p:sp>
    </p:spTree>
    <p:extLst>
      <p:ext uri="{BB962C8B-B14F-4D97-AF65-F5344CB8AC3E}">
        <p14:creationId xmlns:p14="http://schemas.microsoft.com/office/powerpoint/2010/main" val="32699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Haettenschweiler" pitchFamily="34" charset="0"/>
              </a:rPr>
              <a:t>Ultimate Goal</a:t>
            </a:r>
            <a:endParaRPr lang="en-US" sz="6600" dirty="0"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14695"/>
            <a:ext cx="8229600" cy="358140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 need to prepare a generation of students who can “out innovate” the competition, who can adapt to vast advances in technology and engineering, who can apply known solutions to unknown applications , who readily cross disciplinary lines to gather the tools necessary to solve the problems of humanity. </a:t>
            </a:r>
          </a:p>
        </p:txBody>
      </p:sp>
    </p:spTree>
    <p:extLst>
      <p:ext uri="{BB962C8B-B14F-4D97-AF65-F5344CB8AC3E}">
        <p14:creationId xmlns:p14="http://schemas.microsoft.com/office/powerpoint/2010/main" val="336571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616230" y="533400"/>
            <a:ext cx="8130200" cy="11776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cap="small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NARRATIVE CURRICULUM</a:t>
            </a:r>
            <a:endParaRPr lang="en-US" sz="4000" b="1" cap="small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025426"/>
            <a:ext cx="8282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2800" b="1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arrative-Centered Learning Environments</a:t>
            </a:r>
            <a:endParaRPr lang="en-US" sz="28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661" y="3048000"/>
            <a:ext cx="87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children’s literature to promote </a:t>
            </a:r>
            <a:r>
              <a:rPr lang="en-US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  <a:endParaRPr lang="en-US" sz="3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 upon a book commonly shared in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from comfortable to uncomfortable/known to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unknown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661" y="4587654"/>
            <a:ext cx="892533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Story-centric problem solving activities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Compelling virtual worlds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Believable characters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provoking themes</a:t>
            </a:r>
          </a:p>
        </p:txBody>
      </p:sp>
    </p:spTree>
    <p:extLst>
      <p:ext uri="{BB962C8B-B14F-4D97-AF65-F5344CB8AC3E}">
        <p14:creationId xmlns:p14="http://schemas.microsoft.com/office/powerpoint/2010/main" val="54100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91" y="0"/>
            <a:ext cx="7220909" cy="678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943099" y="3314700"/>
            <a:ext cx="5638800" cy="1143000"/>
          </a:xfrm>
        </p:spPr>
        <p:txBody>
          <a:bodyPr>
            <a:normAutofit/>
          </a:bodyPr>
          <a:lstStyle/>
          <a:p>
            <a:pPr lvl="0">
              <a:tabLst>
                <a:tab pos="3084513" algn="l"/>
              </a:tabLst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inquiry &amp; the engineering design process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54864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905000"/>
            <a:ext cx="4038600" cy="45259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STEM assessment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Flash cards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Mobile design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Engineering portfolio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Resource procurement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Electronics project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Pop-up book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Narrative curriculum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267200" y="1905000"/>
            <a:ext cx="4724400" cy="45259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Programmable control project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KEVA planks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Creating/solving long-term design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challenges: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Human-power challenge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Earthquake proof shelter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Solar vehicle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Robotics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0668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Paddle Boat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Race: Design 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paddle boat to move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fastest 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 descr="http://www.booksofwondershop.com/images/products/detail/RiverofDreams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43200"/>
            <a:ext cx="3248025" cy="247205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3774989" y="2716315"/>
            <a:ext cx="533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Big Ideas: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 use of the design loop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Recycled materials and their ability to move across the water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 kinetic energy and the improvement of water transportation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Ability to validate and present final model to the class</a:t>
            </a:r>
          </a:p>
        </p:txBody>
      </p:sp>
    </p:spTree>
    <p:extLst>
      <p:ext uri="{BB962C8B-B14F-4D97-AF65-F5344CB8AC3E}">
        <p14:creationId xmlns:p14="http://schemas.microsoft.com/office/powerpoint/2010/main" val="4109116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builder: Design a passenger vehicle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33800" y="2514600"/>
            <a:ext cx="51054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Big Ideas:</a:t>
            </a:r>
            <a:endParaRPr lang="en-US" dirty="0"/>
          </a:p>
          <a:p>
            <a:pPr lvl="0"/>
            <a:r>
              <a:rPr lang="en-US" dirty="0" smtClean="0"/>
              <a:t>Using the Engineering </a:t>
            </a:r>
            <a:r>
              <a:rPr lang="en-US" dirty="0"/>
              <a:t>design process</a:t>
            </a:r>
          </a:p>
          <a:p>
            <a:pPr lvl="0"/>
            <a:r>
              <a:rPr lang="en-US" dirty="0" smtClean="0"/>
              <a:t>brainstorming &amp; </a:t>
            </a:r>
            <a:r>
              <a:rPr lang="en-US" dirty="0"/>
              <a:t>problem </a:t>
            </a:r>
            <a:r>
              <a:rPr lang="en-US" dirty="0" smtClean="0"/>
              <a:t>solving</a:t>
            </a:r>
            <a:endParaRPr lang="en-US" dirty="0"/>
          </a:p>
          <a:p>
            <a:pPr lvl="0"/>
            <a:r>
              <a:rPr lang="en-US" dirty="0" smtClean="0"/>
              <a:t>creative </a:t>
            </a:r>
            <a:r>
              <a:rPr lang="en-US" dirty="0"/>
              <a:t>thinking for innovation</a:t>
            </a:r>
          </a:p>
          <a:p>
            <a:pPr lvl="0"/>
            <a:r>
              <a:rPr lang="en-US" dirty="0"/>
              <a:t>Understanding </a:t>
            </a:r>
            <a:r>
              <a:rPr lang="en-US" dirty="0" smtClean="0"/>
              <a:t>how to measure </a:t>
            </a:r>
            <a:endParaRPr lang="en-US" dirty="0"/>
          </a:p>
          <a:p>
            <a:pPr lvl="0"/>
            <a:r>
              <a:rPr lang="en-US" dirty="0" smtClean="0"/>
              <a:t>motion</a:t>
            </a:r>
            <a:r>
              <a:rPr lang="en-US" dirty="0"/>
              <a:t>, force, and energy</a:t>
            </a:r>
          </a:p>
          <a:p>
            <a:pPr lvl="0"/>
            <a:r>
              <a:rPr lang="en-US" dirty="0" smtClean="0"/>
              <a:t>Understanding </a:t>
            </a:r>
            <a:r>
              <a:rPr lang="en-US" dirty="0"/>
              <a:t>the value of money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2943225" cy="2876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601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Ascension Vehicle: Design a Mars launcher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14800" y="2286000"/>
            <a:ext cx="4724400" cy="3657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Big Ideas:</a:t>
            </a:r>
            <a:endParaRPr lang="en-US" dirty="0"/>
          </a:p>
          <a:p>
            <a:pPr lvl="0"/>
            <a:r>
              <a:rPr lang="en-US" dirty="0"/>
              <a:t>Properties of the </a:t>
            </a:r>
            <a:r>
              <a:rPr lang="en-US" dirty="0" smtClean="0"/>
              <a:t>Eng. Design</a:t>
            </a:r>
            <a:endParaRPr lang="en-US" dirty="0"/>
          </a:p>
          <a:p>
            <a:pPr lvl="0"/>
            <a:r>
              <a:rPr lang="en-US" dirty="0"/>
              <a:t>Understanding transfer of energy </a:t>
            </a:r>
          </a:p>
          <a:p>
            <a:pPr lvl="0"/>
            <a:r>
              <a:rPr lang="en-US" dirty="0" smtClean="0"/>
              <a:t>converting </a:t>
            </a:r>
            <a:r>
              <a:rPr lang="en-US" dirty="0"/>
              <a:t>measurements (inches </a:t>
            </a:r>
            <a:r>
              <a:rPr lang="en-US" dirty="0" smtClean="0"/>
              <a:t>– feet - </a:t>
            </a:r>
            <a:r>
              <a:rPr lang="en-US" dirty="0"/>
              <a:t>miles) </a:t>
            </a:r>
          </a:p>
          <a:p>
            <a:pPr lvl="0"/>
            <a:r>
              <a:rPr lang="en-US" dirty="0" smtClean="0"/>
              <a:t>create devices </a:t>
            </a:r>
            <a:r>
              <a:rPr lang="en-US" dirty="0"/>
              <a:t>that </a:t>
            </a:r>
            <a:r>
              <a:rPr lang="en-US" dirty="0" smtClean="0"/>
              <a:t>meet given </a:t>
            </a:r>
            <a:r>
              <a:rPr lang="en-US" dirty="0"/>
              <a:t>requirements </a:t>
            </a:r>
          </a:p>
          <a:p>
            <a:pPr lvl="0"/>
            <a:r>
              <a:rPr lang="en-US" dirty="0"/>
              <a:t>Conservation of fuel (natural resources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9" y="2438400"/>
            <a:ext cx="2883711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0059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http://stem.uark.edu/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42900" y="1447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ahoma" pitchFamily="112" charset="0"/>
                <a:cs typeface="Tahoma" pitchFamily="112" charset="0"/>
              </a:defRPr>
            </a:lvl9pPr>
          </a:lstStyle>
          <a:p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STEM RESOURCES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Why must STEM be delivered in the elementary school?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0238" y="24384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ultimate goal of the STEM movement is to increase students’ interest and ability in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STEM. 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Engage students early—they’re naturally interested</a:t>
            </a:r>
          </a:p>
          <a:p>
            <a:pPr lvl="2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that interest fades substantially by 4</a:t>
            </a:r>
            <a:r>
              <a:rPr lang="en-US" sz="2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 many high school students opting out of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</a:p>
          <a:p>
            <a:pPr lvl="2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Limiting their future and our economy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students with basic STEM skills for an uncertain future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innovators, inventors, quality team members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And… ultimately enhancing our competitive position</a:t>
            </a:r>
          </a:p>
          <a:p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intervention (in the elementary school) is crucial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3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STEM Augments the Curriculum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Elementary STEM education is NOT simply the addition of curriculum to hectic schedules.</a:t>
            </a:r>
          </a:p>
          <a:p>
            <a:pPr lvl="1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pre-existing lessons as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PBL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enhancements</a:t>
            </a:r>
          </a:p>
          <a:p>
            <a:pPr lvl="1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Excellent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to creatively meet state and national standards in the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classroom</a:t>
            </a:r>
          </a:p>
          <a:p>
            <a:pPr lvl="1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Non-threatening way to increase student engagement in math and science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7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 rot="16200000">
            <a:off x="-1104899" y="1943100"/>
            <a:ext cx="4419600" cy="1447800"/>
          </a:xfrm>
        </p:spPr>
        <p:txBody>
          <a:bodyPr>
            <a:normAutofit fontScale="90000"/>
          </a:bodyPr>
          <a:lstStyle/>
          <a:p>
            <a:r>
              <a:rPr lang="en-US" sz="7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</a:rPr>
              <a:t>INTEGRATED </a:t>
            </a:r>
            <a:br>
              <a:rPr lang="en-US" sz="7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</a:rPr>
            </a:br>
            <a:r>
              <a:rPr 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</a:rPr>
              <a:t>STEM</a:t>
            </a:r>
            <a:endParaRPr lang="en-US" sz="7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3"/>
          </p:nvPr>
        </p:nvSpPr>
        <p:spPr>
          <a:xfrm>
            <a:off x="2286000" y="1066800"/>
            <a:ext cx="6781800" cy="464820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Authentic, engaging, hands-on learning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Developing thinking skills</a:t>
            </a:r>
          </a:p>
          <a:p>
            <a:pPr marL="685800"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think 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vs. what 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think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Problem/Project-based learning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Curiosity, imagination, technological literacy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Exploiting technology to foster creativity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Treating effective teamwork as an outcome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transfer: 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Basic skills—application—synthesis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Building a STEM mental warehouse!</a:t>
            </a:r>
            <a:endParaRPr lang="en-US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1371600"/>
            <a:ext cx="67056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Understanding by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Design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Curriculum filters 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Problem/project based learning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Discipline based heuristics &amp; engineering design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Standards and frameworks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Collaborative learning format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Lesson &amp; unit plan model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Performance-based assessment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0" y="152400"/>
            <a:ext cx="6858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  <a:cs typeface="Tahoma" pitchFamily="112" charset="0"/>
              </a:rPr>
              <a:t>Curriculum Models &amp;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547" y="887095"/>
            <a:ext cx="8794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What is  PROJECT-BASED LEARNING (PBL)?</a:t>
            </a:r>
            <a:endParaRPr lang="en-US" sz="4000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723" y="2209800"/>
            <a:ext cx="82603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Investigation/resolution of messy, real-world problems.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in relevant and connected ways.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to higher order thinking.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Facilitating deeper application and understandings.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Addressing problems that engage students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on previous learning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7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1619" y="1981200"/>
            <a:ext cx="820556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ill-structured problems to increase personal responsibility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Engaging students in STEM at an early age.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Causing students to gather information,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 its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validity/provide evidence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support decisions. </a:t>
            </a:r>
            <a:endParaRPr lang="en-US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Encouraging learning transfer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Emphasizing the importance of teamwork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Emphasizing knowledge transfer 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0" y="1017657"/>
            <a:ext cx="8794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anose="020B0706040902060204" pitchFamily="34" charset="0"/>
              </a:rPr>
              <a:t>What is  PROJECT-BASED LEARNING (PBL)?</a:t>
            </a:r>
            <a:endParaRPr lang="en-US" sz="4000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3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Haettenschweiler" pitchFamily="34" charset="0"/>
              </a:rPr>
              <a:t>How disciplinary content is delivered in STEM?</a:t>
            </a:r>
            <a:endParaRPr lang="en-US" sz="8000" dirty="0"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915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</a:rPr>
              <a:t>Start with Standards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839200" cy="434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Common Core Standards (ELA &amp; Math)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Next Generation Science Standards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Technology for All Americans Standards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Look for Connections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Solve problems that arise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one discipline and then cross-over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Look for connections (i.e., apply math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in contexts outside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</a:rPr>
              <a:t>math)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Make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sense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problems/persevere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solving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Analyze givens, constraints,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relationships,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6152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74065-799F-4274-AF15-E56CE6369E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968</TotalTime>
  <Words>818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Haettenschweiler</vt:lpstr>
      <vt:lpstr>Tahoma</vt:lpstr>
      <vt:lpstr>Tw Cen MT</vt:lpstr>
      <vt:lpstr>Droplet</vt:lpstr>
      <vt:lpstr>Delivering Hands-On Integrated STEM Education in the Elementary Classroom</vt:lpstr>
      <vt:lpstr>Why must STEM be delivered in the elementary school?</vt:lpstr>
      <vt:lpstr>STEM Augments the Curriculum</vt:lpstr>
      <vt:lpstr>INTEGRATED  STEM</vt:lpstr>
      <vt:lpstr>Curriculum Models &amp; Standards</vt:lpstr>
      <vt:lpstr>PowerPoint Presentation</vt:lpstr>
      <vt:lpstr>PowerPoint Presentation</vt:lpstr>
      <vt:lpstr>How disciplinary content is delivered in STEM?</vt:lpstr>
      <vt:lpstr>Start with Standards</vt:lpstr>
      <vt:lpstr>Standards-based Curriculum Development</vt:lpstr>
      <vt:lpstr>PowerPoint Presentation</vt:lpstr>
      <vt:lpstr>Ultimate Goal</vt:lpstr>
      <vt:lpstr>PowerPoint Presentation</vt:lpstr>
      <vt:lpstr>Cognitive Tools (scientific inquiry &amp; the engineering design process)</vt:lpstr>
      <vt:lpstr>Example Projects</vt:lpstr>
      <vt:lpstr>PowerPoint Presentation</vt:lpstr>
      <vt:lpstr>Car builder: Design a passenger vehicle</vt:lpstr>
      <vt:lpstr>Mars Ascension Vehicle: Design a Mars launcher</vt:lpstr>
      <vt:lpstr>  http://stem.uark.edu/ </vt:lpstr>
    </vt:vector>
  </TitlesOfParts>
  <Company>University of Arkansas - COEHP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Michael Daugherty</cp:lastModifiedBy>
  <cp:revision>53</cp:revision>
  <dcterms:created xsi:type="dcterms:W3CDTF">2012-09-28T20:07:09Z</dcterms:created>
  <dcterms:modified xsi:type="dcterms:W3CDTF">2016-10-06T19:59:50Z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TC019682659991</vt:lpwstr>
  </property>
</Properties>
</file>